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9"/>
  </p:notesMasterIdLst>
  <p:handoutMasterIdLst>
    <p:handoutMasterId r:id="rId30"/>
  </p:handoutMasterIdLst>
  <p:sldIdLst>
    <p:sldId id="275" r:id="rId3"/>
    <p:sldId id="270" r:id="rId4"/>
    <p:sldId id="300" r:id="rId5"/>
    <p:sldId id="299" r:id="rId6"/>
    <p:sldId id="287" r:id="rId7"/>
    <p:sldId id="291" r:id="rId8"/>
    <p:sldId id="292" r:id="rId9"/>
    <p:sldId id="293" r:id="rId10"/>
    <p:sldId id="273" r:id="rId11"/>
    <p:sldId id="301" r:id="rId12"/>
    <p:sldId id="285" r:id="rId13"/>
    <p:sldId id="286" r:id="rId14"/>
    <p:sldId id="282" r:id="rId15"/>
    <p:sldId id="269" r:id="rId16"/>
    <p:sldId id="298" r:id="rId17"/>
    <p:sldId id="302" r:id="rId18"/>
    <p:sldId id="288" r:id="rId19"/>
    <p:sldId id="305" r:id="rId20"/>
    <p:sldId id="295" r:id="rId21"/>
    <p:sldId id="306" r:id="rId22"/>
    <p:sldId id="297" r:id="rId23"/>
    <p:sldId id="304" r:id="rId24"/>
    <p:sldId id="307" r:id="rId25"/>
    <p:sldId id="303" r:id="rId26"/>
    <p:sldId id="294" r:id="rId27"/>
    <p:sldId id="26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 autoAdjust="0"/>
    <p:restoredTop sz="94624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584" y="192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439283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victor.a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victor.am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@victor.a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599" y="6353511"/>
            <a:ext cx="6400800" cy="304798"/>
          </a:xfrm>
        </p:spPr>
        <p:txBody>
          <a:bodyPr>
            <a:noAutofit/>
          </a:bodyPr>
          <a:lstStyle/>
          <a:p>
            <a:r>
              <a:rPr lang="ru-RU" sz="1600" dirty="0"/>
              <a:t>Университет ИТМО</a:t>
            </a:r>
          </a:p>
          <a:p>
            <a:r>
              <a:rPr lang="ru-RU" sz="1600" dirty="0"/>
              <a:t>Кафедра Компьютерных технологий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32162" y="4334526"/>
            <a:ext cx="7079672" cy="955008"/>
          </a:xfrm>
        </p:spPr>
        <p:txBody>
          <a:bodyPr>
            <a:noAutofit/>
          </a:bodyPr>
          <a:lstStyle/>
          <a:p>
            <a:r>
              <a:rPr lang="ru-RU" sz="2800" dirty="0"/>
              <a:t>Обнаружение проблем производительности в программах на языке программирования </a:t>
            </a:r>
            <a:r>
              <a:rPr lang="ru-RU" sz="2800" dirty="0" err="1"/>
              <a:t>Kotlin</a:t>
            </a:r>
            <a:r>
              <a:rPr lang="ru-RU" sz="2800" dirty="0"/>
              <a:t> с использованием статического анализа кода</a:t>
            </a:r>
            <a:endParaRPr lang="en-US" sz="2800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1127926" y="5178697"/>
            <a:ext cx="6888145" cy="10141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Петухов Виктор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81379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7832036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Сопоставление исходного кода и байт-кода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941366" cy="3963293"/>
          </a:xfrm>
        </p:spPr>
        <p:txBody>
          <a:bodyPr>
            <a:normAutofit/>
          </a:bodyPr>
          <a:lstStyle/>
          <a:p>
            <a:r>
              <a:rPr lang="ru-RU" dirty="0"/>
              <a:t>Для дальнейшего формирования условных аномалий нужно иметь сопоставленные файлы исходного кода файлам с байт-кодом</a:t>
            </a:r>
          </a:p>
          <a:p>
            <a:endParaRPr lang="ru-RU" dirty="0"/>
          </a:p>
          <a:p>
            <a:r>
              <a:rPr lang="ru-RU" dirty="0"/>
              <a:t>Был разработан соответствующий инструмент:</a:t>
            </a:r>
          </a:p>
          <a:p>
            <a:pPr lvl="1"/>
            <a:r>
              <a:rPr lang="ru-RU" dirty="0"/>
              <a:t>Достает из мета-информации </a:t>
            </a:r>
            <a:r>
              <a:rPr lang="en-GB" dirty="0"/>
              <a:t>class-</a:t>
            </a:r>
            <a:r>
              <a:rPr lang="ru-RU" dirty="0"/>
              <a:t>файлов имя пакета и исходника</a:t>
            </a:r>
          </a:p>
          <a:p>
            <a:pPr lvl="1"/>
            <a:r>
              <a:rPr lang="ru-RU" dirty="0"/>
              <a:t>Достает из </a:t>
            </a:r>
            <a:r>
              <a:rPr lang="en-GB" dirty="0"/>
              <a:t>PSI </a:t>
            </a:r>
            <a:r>
              <a:rPr lang="ru-RU" dirty="0"/>
              <a:t>имя пакета</a:t>
            </a:r>
          </a:p>
          <a:p>
            <a:pPr lvl="1"/>
            <a:r>
              <a:rPr lang="ru-RU" dirty="0"/>
              <a:t>Сопоставляет имена пакетов и файлов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FC65B9-C9EA-DA4D-8559-D0083508CE81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10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0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232073" cy="827311"/>
          </a:xfrm>
        </p:spPr>
        <p:txBody>
          <a:bodyPr>
            <a:normAutofit/>
          </a:bodyPr>
          <a:lstStyle/>
          <a:p>
            <a:r>
              <a:rPr lang="ru-RU" dirty="0"/>
              <a:t>Векторизация кода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613425" cy="3078711"/>
          </a:xfrm>
        </p:spPr>
        <p:txBody>
          <a:bodyPr>
            <a:normAutofit fontScale="92500"/>
          </a:bodyPr>
          <a:lstStyle/>
          <a:p>
            <a:r>
              <a:rPr lang="ru-RU" dirty="0"/>
              <a:t>Векторное представление исходного и байт-кода будем формировать путем разложения на </a:t>
            </a:r>
            <a:r>
              <a:rPr lang="en-GB" dirty="0"/>
              <a:t>n-</a:t>
            </a:r>
            <a:r>
              <a:rPr lang="ru-RU" dirty="0"/>
              <a:t>граммы (</a:t>
            </a:r>
            <a:r>
              <a:rPr lang="en-GB" dirty="0" err="1"/>
              <a:t>uni</a:t>
            </a:r>
            <a:r>
              <a:rPr lang="en-GB" dirty="0"/>
              <a:t>-, bi- </a:t>
            </a:r>
            <a:r>
              <a:rPr lang="ru-RU" dirty="0"/>
              <a:t>и 3-граммы)</a:t>
            </a:r>
          </a:p>
          <a:p>
            <a:endParaRPr lang="ru-RU" dirty="0"/>
          </a:p>
          <a:p>
            <a:r>
              <a:rPr lang="ru-RU" dirty="0" err="1"/>
              <a:t>Автокодирование</a:t>
            </a:r>
            <a:r>
              <a:rPr lang="ru-RU" dirty="0"/>
              <a:t> позволяет извлекать неявные признаки, которые может быть сложно извлечь вручную и интерпретировать</a:t>
            </a:r>
            <a:endParaRPr lang="en-GB" dirty="0"/>
          </a:p>
          <a:p>
            <a:endParaRPr lang="ru-RU" dirty="0"/>
          </a:p>
          <a:p>
            <a:r>
              <a:rPr lang="ru-RU" dirty="0"/>
              <a:t>Результаты: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  <a:p>
            <a:r>
              <a:rPr lang="en-US" dirty="0" err="1" smtClean="0"/>
              <a:t>Kotlin</a:t>
            </a:r>
            <a:r>
              <a:rPr lang="en-US" dirty="0" smtClean="0"/>
              <a:t>-</a:t>
            </a:r>
            <a:r>
              <a:rPr lang="ru-RU" dirty="0"/>
              <a:t>коде и байт-коде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21AB384-32F7-7B4A-AFEC-B7384D16B1BE}"/>
              </a:ext>
            </a:extLst>
          </p:cNvPr>
          <p:cNvSpPr/>
          <p:nvPr/>
        </p:nvSpPr>
        <p:spPr>
          <a:xfrm>
            <a:off x="546651" y="5079097"/>
            <a:ext cx="61125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Для большого </a:t>
            </a:r>
            <a:r>
              <a:rPr lang="ru-RU" sz="2000" u="sng" dirty="0" err="1"/>
              <a:t>датасета</a:t>
            </a:r>
            <a:r>
              <a:rPr lang="ru-RU" sz="2000" dirty="0"/>
              <a:t>: </a:t>
            </a:r>
            <a:r>
              <a:rPr lang="ru-RU" sz="2000" b="1" dirty="0"/>
              <a:t>11 тыс.</a:t>
            </a:r>
            <a:r>
              <a:rPr lang="ru-RU" sz="2000" dirty="0"/>
              <a:t> </a:t>
            </a:r>
            <a:r>
              <a:rPr lang="en-GB" sz="2000" dirty="0"/>
              <a:t>n-gram </a:t>
            </a:r>
            <a:r>
              <a:rPr lang="ru-RU" sz="2000" dirty="0"/>
              <a:t>по </a:t>
            </a:r>
            <a:r>
              <a:rPr lang="en-GB" sz="2000" dirty="0"/>
              <a:t>PSI </a:t>
            </a:r>
            <a:r>
              <a:rPr lang="ru-RU" sz="2000" dirty="0"/>
              <a:t>и </a:t>
            </a:r>
            <a:r>
              <a:rPr lang="ru-RU" sz="2000" b="1" dirty="0"/>
              <a:t>111 тыс. </a:t>
            </a:r>
            <a:r>
              <a:rPr lang="en-GB" sz="2000" dirty="0"/>
              <a:t>n-gram </a:t>
            </a:r>
            <a:r>
              <a:rPr lang="ru-RU" sz="2000" dirty="0"/>
              <a:t>по байт-коду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Для малого </a:t>
            </a:r>
            <a:r>
              <a:rPr lang="ru-RU" sz="2000" u="sng" dirty="0" err="1"/>
              <a:t>датасета</a:t>
            </a:r>
            <a:r>
              <a:rPr lang="ru-RU" sz="2000" dirty="0"/>
              <a:t>: </a:t>
            </a:r>
            <a:r>
              <a:rPr lang="ru-RU" sz="2000" b="1" dirty="0"/>
              <a:t>5 тыс. </a:t>
            </a:r>
            <a:r>
              <a:rPr lang="en-GB" sz="2000" dirty="0"/>
              <a:t>n-gram</a:t>
            </a:r>
            <a:r>
              <a:rPr lang="ru-RU" sz="2000" dirty="0"/>
              <a:t> по </a:t>
            </a:r>
            <a:r>
              <a:rPr lang="en-GB" sz="2000" dirty="0"/>
              <a:t>PSI </a:t>
            </a:r>
            <a:r>
              <a:rPr lang="ru-RU" sz="2000" dirty="0"/>
              <a:t>и </a:t>
            </a:r>
            <a:r>
              <a:rPr lang="ru-RU" sz="2000" b="1" dirty="0"/>
              <a:t>79 тыс.</a:t>
            </a:r>
            <a:r>
              <a:rPr lang="ru-RU" sz="2000" dirty="0"/>
              <a:t> </a:t>
            </a:r>
            <a:r>
              <a:rPr lang="en-GB" sz="2000" dirty="0"/>
              <a:t>n-gram </a:t>
            </a:r>
            <a:r>
              <a:rPr lang="en-GB" sz="2000" dirty="0" err="1"/>
              <a:t>п</a:t>
            </a:r>
            <a:r>
              <a:rPr lang="ru-RU" sz="2000" dirty="0"/>
              <a:t>о байт-коду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CA2FA7-60E0-F546-A78F-80B228EF073C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11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2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79023"/>
            <a:ext cx="4656032" cy="612643"/>
          </a:xfrm>
        </p:spPr>
        <p:txBody>
          <a:bodyPr/>
          <a:lstStyle/>
          <a:p>
            <a:r>
              <a:rPr lang="ru-RU" dirty="0"/>
              <a:t>Проектирование и разработка системы управления информационной базой сканера безопасности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26591"/>
            <a:ext cx="10830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2272" y="890014"/>
            <a:ext cx="100594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656877"/>
            <a:ext cx="6640077" cy="4509051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0" y="179427"/>
            <a:ext cx="1725780" cy="5215663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1" y="20096"/>
            <a:ext cx="9114164" cy="15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896519" y="0"/>
            <a:ext cx="0" cy="686330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9114166" y="5304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16434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0" y="-21401"/>
            <a:ext cx="9144000" cy="468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-13709" y="6845301"/>
            <a:ext cx="9157709" cy="859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 flipV="1">
            <a:off x="6751876" y="26701"/>
            <a:ext cx="106744" cy="603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 flipV="1">
            <a:off x="45569" y="179427"/>
            <a:ext cx="76278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829397" y="5998093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Векторизация </a:t>
            </a:r>
            <a:r>
              <a:rPr lang="en-GB" sz="2800" dirty="0"/>
              <a:t>PSI</a:t>
            </a:r>
            <a:endParaRPr lang="en-US" sz="2800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7015145" y="5764026"/>
            <a:ext cx="2010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Векторизация</a:t>
            </a:r>
          </a:p>
          <a:p>
            <a:pPr algn="ctr"/>
            <a:r>
              <a:rPr lang="ru-RU" sz="2400" dirty="0"/>
              <a:t>байт-кода</a:t>
            </a:r>
            <a:endParaRPr lang="en-US" sz="2400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-13710" y="5594767"/>
            <a:ext cx="9127875" cy="4778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/>
          </p:cNvSpPr>
          <p:nvPr/>
        </p:nvSpPr>
        <p:spPr>
          <a:xfrm flipV="1">
            <a:off x="6924371" y="146870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 flipV="1">
            <a:off x="8835959" y="128051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20326" y="172495"/>
            <a:ext cx="6669449" cy="517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2A9DF6D0-DFA9-904C-A028-DB1ECC7D8B47}"/>
              </a:ext>
            </a:extLst>
          </p:cNvPr>
          <p:cNvCxnSpPr>
            <a:cxnSpLocks/>
          </p:cNvCxnSpPr>
          <p:nvPr/>
        </p:nvCxnSpPr>
        <p:spPr>
          <a:xfrm>
            <a:off x="6879956" y="-36441"/>
            <a:ext cx="0" cy="686330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395855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решения задачи обнаружения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723633" cy="4140357"/>
          </a:xfrm>
        </p:spPr>
        <p:txBody>
          <a:bodyPr>
            <a:normAutofit/>
          </a:bodyPr>
          <a:lstStyle/>
          <a:p>
            <a:r>
              <a:rPr lang="ru-RU" dirty="0"/>
              <a:t>Метод опорных векторов с одним классом (</a:t>
            </a:r>
            <a:r>
              <a:rPr lang="en-US" dirty="0"/>
              <a:t>OC</a:t>
            </a:r>
            <a:r>
              <a:rPr lang="ru-RU" dirty="0"/>
              <a:t> </a:t>
            </a:r>
            <a:r>
              <a:rPr lang="en-US" dirty="0"/>
              <a:t>SVM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Методы, основанные на кластеризации (например, </a:t>
            </a:r>
            <a:r>
              <a:rPr lang="en-US" dirty="0"/>
              <a:t>k-means</a:t>
            </a:r>
            <a:r>
              <a:rPr lang="en-US" dirty="0" smtClean="0"/>
              <a:t>)</a:t>
            </a:r>
            <a:endParaRPr lang="ru-RU" dirty="0"/>
          </a:p>
          <a:p>
            <a:endParaRPr lang="en-US" dirty="0"/>
          </a:p>
          <a:p>
            <a:r>
              <a:rPr lang="ru-RU" dirty="0"/>
              <a:t>Статистические методы</a:t>
            </a:r>
          </a:p>
          <a:p>
            <a:endParaRPr lang="ru-RU" dirty="0"/>
          </a:p>
          <a:p>
            <a:r>
              <a:rPr lang="ru-RU" dirty="0" err="1"/>
              <a:t>Репликаторные</a:t>
            </a:r>
            <a:r>
              <a:rPr lang="ru-RU" dirty="0"/>
              <a:t> </a:t>
            </a:r>
            <a:r>
              <a:rPr lang="ru-RU" dirty="0" err="1"/>
              <a:t>нейросети</a:t>
            </a:r>
            <a:r>
              <a:rPr lang="ru-RU" dirty="0"/>
              <a:t>, </a:t>
            </a:r>
            <a:r>
              <a:rPr lang="ru-RU" dirty="0" err="1"/>
              <a:t>автоэнкодеры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2FFEF86-06B4-7B41-BC44-0642A457CA14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8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Автоэнкодер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243455" cy="42665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решения задачи был выбран </a:t>
            </a:r>
            <a:r>
              <a:rPr lang="ru-RU" dirty="0" err="1"/>
              <a:t>автоэнкодер</a:t>
            </a:r>
            <a:r>
              <a:rPr lang="ru-RU" dirty="0"/>
              <a:t>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Обучение без учителя (примеров аномалий изначально нет)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Не двоичный выход — ошибку восстановления можно трактовать как «степень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Встроенные механизмы сокращения размерности —</a:t>
            </a:r>
          </a:p>
          <a:p>
            <a:pPr marL="457200" lvl="1" indent="0">
              <a:buNone/>
            </a:pPr>
            <a:r>
              <a:rPr lang="ru-RU" dirty="0"/>
              <a:t>     можно формировать для этого отдельные</a:t>
            </a:r>
          </a:p>
          <a:p>
            <a:pPr marL="457200" lvl="1" indent="0">
              <a:buNone/>
            </a:pPr>
            <a:r>
              <a:rPr lang="ru-RU" dirty="0"/>
              <a:t>     слои в архитектуре сети: признаков очень</a:t>
            </a:r>
          </a:p>
          <a:p>
            <a:pPr marL="457200" lvl="1" indent="0">
              <a:buNone/>
            </a:pPr>
            <a:r>
              <a:rPr lang="ru-RU" dirty="0"/>
              <a:t>     много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189A12-6277-084D-BC3D-F80E1B8FB80C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14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4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" y="1105318"/>
            <a:ext cx="4192935" cy="563949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641376" y="1910985"/>
            <a:ext cx="4624475" cy="2873830"/>
          </a:xfrm>
        </p:spPr>
        <p:txBody>
          <a:bodyPr>
            <a:normAutofit/>
          </a:bodyPr>
          <a:lstStyle/>
          <a:p>
            <a:r>
              <a:rPr lang="ru-RU" dirty="0"/>
              <a:t>Простая архитектура — один скрытый слой</a:t>
            </a:r>
          </a:p>
          <a:p>
            <a:endParaRPr lang="ru-RU" dirty="0"/>
          </a:p>
          <a:p>
            <a:r>
              <a:rPr lang="ru-RU" dirty="0"/>
              <a:t>Несколько экспериментов с коэффициентом сжатия </a:t>
            </a:r>
            <a:r>
              <a:rPr lang="en-GB" b="1" dirty="0"/>
              <a:t>0.8</a:t>
            </a:r>
            <a:r>
              <a:rPr lang="en-GB" dirty="0"/>
              <a:t> </a:t>
            </a:r>
            <a:r>
              <a:rPr lang="ru-RU" dirty="0"/>
              <a:t>и </a:t>
            </a:r>
            <a:r>
              <a:rPr lang="en-GB" b="1" dirty="0"/>
              <a:t>0.5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C49DA9-34C6-E943-AC89-6B1A8BFB62CB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Отбор признаков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243455" cy="42665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На байт-коде </a:t>
            </a:r>
            <a:r>
              <a:rPr lang="en-GB" dirty="0"/>
              <a:t>n-</a:t>
            </a:r>
            <a:r>
              <a:rPr lang="ru-RU" dirty="0"/>
              <a:t>грамм очень много, нужно сокращать размерность</a:t>
            </a:r>
          </a:p>
          <a:p>
            <a:endParaRPr lang="ru-RU" dirty="0"/>
          </a:p>
          <a:p>
            <a:r>
              <a:rPr lang="ru-RU" dirty="0"/>
              <a:t>Был разработан инструмент для отсечения </a:t>
            </a:r>
            <a:r>
              <a:rPr lang="ru-RU" dirty="0" err="1"/>
              <a:t>ТОПа</a:t>
            </a:r>
            <a:r>
              <a:rPr lang="ru-RU" dirty="0"/>
              <a:t> частотного списка </a:t>
            </a:r>
            <a:r>
              <a:rPr lang="en-GB" dirty="0"/>
              <a:t>n-</a:t>
            </a:r>
            <a:r>
              <a:rPr lang="ru-RU" dirty="0"/>
              <a:t>грамм</a:t>
            </a:r>
          </a:p>
          <a:p>
            <a:endParaRPr lang="ru-RU" dirty="0"/>
          </a:p>
          <a:p>
            <a:r>
              <a:rPr lang="ru-RU" dirty="0"/>
              <a:t>Предположительно, такие </a:t>
            </a:r>
            <a:r>
              <a:rPr lang="en-GB" dirty="0"/>
              <a:t>n-</a:t>
            </a:r>
            <a:r>
              <a:rPr lang="ru-RU" dirty="0"/>
              <a:t>граммы должны вносить минимальный вклад в формирование аномалий</a:t>
            </a:r>
          </a:p>
          <a:p>
            <a:endParaRPr lang="ru-RU" dirty="0"/>
          </a:p>
          <a:p>
            <a:r>
              <a:rPr lang="ru-RU" dirty="0"/>
              <a:t>Результаты:</a:t>
            </a:r>
          </a:p>
          <a:p>
            <a:pPr lvl="1"/>
            <a:r>
              <a:rPr lang="ru-RU" sz="2200" u="sng" dirty="0"/>
              <a:t>По большому </a:t>
            </a:r>
            <a:r>
              <a:rPr lang="ru-RU" sz="2200" u="sng" dirty="0" err="1"/>
              <a:t>датасету</a:t>
            </a:r>
            <a:r>
              <a:rPr lang="ru-RU" sz="2200" dirty="0"/>
              <a:t>: отобрано </a:t>
            </a:r>
            <a:r>
              <a:rPr lang="ru-RU" sz="2200" b="1" dirty="0"/>
              <a:t>25 тыс.</a:t>
            </a:r>
            <a:r>
              <a:rPr lang="ru-RU" sz="2200" dirty="0"/>
              <a:t> </a:t>
            </a:r>
            <a:r>
              <a:rPr lang="en-GB" sz="2200" dirty="0"/>
              <a:t>n-</a:t>
            </a:r>
            <a:r>
              <a:rPr lang="ru-RU" sz="2200" dirty="0"/>
              <a:t>грамм</a:t>
            </a:r>
          </a:p>
          <a:p>
            <a:pPr lvl="1"/>
            <a:r>
              <a:rPr lang="ru-RU" sz="2200" u="sng" dirty="0"/>
              <a:t>По малому </a:t>
            </a:r>
            <a:r>
              <a:rPr lang="ru-RU" sz="2200" u="sng" dirty="0" err="1"/>
              <a:t>датасету</a:t>
            </a:r>
            <a:r>
              <a:rPr lang="ru-RU" sz="2200" dirty="0"/>
              <a:t>: отобрано </a:t>
            </a:r>
            <a:r>
              <a:rPr lang="ru-RU" sz="2200" b="1" dirty="0"/>
              <a:t>2.8 тыс.</a:t>
            </a:r>
            <a:r>
              <a:rPr lang="ru-RU" sz="2200" dirty="0"/>
              <a:t> </a:t>
            </a:r>
            <a:r>
              <a:rPr lang="en-GB" sz="2200" dirty="0"/>
              <a:t>n-</a:t>
            </a:r>
            <a:r>
              <a:rPr lang="ru-RU" sz="2200" dirty="0"/>
              <a:t>грамм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B3890-9E26-C54A-9458-ACC5FE5C3446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7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613428" cy="439417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 результатам работы </a:t>
            </a:r>
            <a:r>
              <a:rPr lang="ru-RU" dirty="0" err="1"/>
              <a:t>автоэнкодера</a:t>
            </a:r>
            <a:r>
              <a:rPr lang="ru-RU" dirty="0"/>
              <a:t> были вычислены евклидовы расстояния между входными и выходными векторами</a:t>
            </a:r>
          </a:p>
          <a:p>
            <a:endParaRPr lang="ru-RU" dirty="0"/>
          </a:p>
          <a:p>
            <a:r>
              <a:rPr lang="ru-RU" dirty="0"/>
              <a:t>Расстояния трактовались как «степени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endParaRPr lang="ru-RU" dirty="0"/>
          </a:p>
          <a:p>
            <a:r>
              <a:rPr lang="ru-RU" dirty="0"/>
              <a:t>В качестве аномалий были отобраны примеры, у которых расстояние от входного вектора до выходного отклонялось от среднего более чем на 3-сигма</a:t>
            </a:r>
            <a:r>
              <a:rPr lang="en-GB" dirty="0"/>
              <a:t> </a:t>
            </a:r>
            <a:r>
              <a:rPr lang="ru-RU" dirty="0"/>
              <a:t>или 5-сигма</a:t>
            </a:r>
          </a:p>
          <a:p>
            <a:endParaRPr lang="ru-RU" dirty="0"/>
          </a:p>
          <a:p>
            <a:r>
              <a:rPr lang="ru-RU" dirty="0"/>
              <a:t>Итого было получено аномалий:</a:t>
            </a:r>
          </a:p>
          <a:p>
            <a:pPr lvl="1"/>
            <a:r>
              <a:rPr lang="ru-RU" sz="1900" u="sng" dirty="0"/>
              <a:t>По большому </a:t>
            </a:r>
            <a:r>
              <a:rPr lang="ru-RU" sz="1900" u="sng" dirty="0" err="1"/>
              <a:t>датасету</a:t>
            </a:r>
            <a:r>
              <a:rPr lang="ru-RU" sz="1900" dirty="0"/>
              <a:t>: </a:t>
            </a:r>
            <a:r>
              <a:rPr lang="ru-RU" sz="1900" b="1" dirty="0"/>
              <a:t>4924</a:t>
            </a:r>
            <a:r>
              <a:rPr lang="ru-RU" sz="2200" dirty="0"/>
              <a:t> </a:t>
            </a:r>
            <a:r>
              <a:rPr lang="ru-RU" sz="1900" dirty="0"/>
              <a:t>по </a:t>
            </a:r>
            <a:r>
              <a:rPr lang="en-GB" sz="1900" dirty="0"/>
              <a:t>PSI </a:t>
            </a:r>
            <a:r>
              <a:rPr lang="ru-RU" sz="1900" dirty="0"/>
              <a:t>и </a:t>
            </a:r>
            <a:r>
              <a:rPr lang="ru-RU" sz="1900" b="1" dirty="0"/>
              <a:t>456</a:t>
            </a:r>
            <a:r>
              <a:rPr lang="ru-RU" sz="1900" dirty="0"/>
              <a:t> по байт-коду</a:t>
            </a:r>
          </a:p>
          <a:p>
            <a:pPr lvl="1"/>
            <a:r>
              <a:rPr lang="ru-RU" sz="1900" u="sng" dirty="0"/>
              <a:t>По малому </a:t>
            </a:r>
            <a:r>
              <a:rPr lang="ru-RU" sz="1900" u="sng" dirty="0" err="1"/>
              <a:t>датасету</a:t>
            </a:r>
            <a:r>
              <a:rPr lang="ru-RU" sz="1900" dirty="0"/>
              <a:t>: </a:t>
            </a:r>
            <a:r>
              <a:rPr lang="ru-RU" sz="1900" b="1" dirty="0"/>
              <a:t>362</a:t>
            </a:r>
            <a:r>
              <a:rPr lang="ru-RU" sz="1900" dirty="0"/>
              <a:t> по </a:t>
            </a:r>
            <a:r>
              <a:rPr lang="en-GB" sz="1900" dirty="0"/>
              <a:t>PSI </a:t>
            </a:r>
            <a:r>
              <a:rPr lang="ru-RU" sz="1900" dirty="0"/>
              <a:t>и </a:t>
            </a:r>
            <a:r>
              <a:rPr lang="ru-RU" sz="1900" b="1" dirty="0"/>
              <a:t>151</a:t>
            </a:r>
            <a:r>
              <a:rPr lang="ru-RU" sz="1900" dirty="0"/>
              <a:t> по байт-коду</a:t>
            </a:r>
            <a:endParaRPr lang="ru-RU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8108DE-A9DE-7F47-9F91-391AE3623605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0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Классификация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613428" cy="4394171"/>
          </a:xfrm>
        </p:spPr>
        <p:txBody>
          <a:bodyPr>
            <a:normAutofit/>
          </a:bodyPr>
          <a:lstStyle/>
          <a:p>
            <a:r>
              <a:rPr lang="ru-RU" dirty="0"/>
              <a:t>Найденные аномалии по малому </a:t>
            </a:r>
            <a:r>
              <a:rPr lang="ru-RU" dirty="0" err="1"/>
              <a:t>датасету</a:t>
            </a:r>
            <a:r>
              <a:rPr lang="ru-RU" dirty="0"/>
              <a:t> были вручную классифицированы</a:t>
            </a:r>
          </a:p>
          <a:p>
            <a:endParaRPr lang="ru-RU" dirty="0"/>
          </a:p>
          <a:p>
            <a:r>
              <a:rPr lang="ru-RU" dirty="0"/>
              <a:t>По </a:t>
            </a:r>
            <a:r>
              <a:rPr lang="ru-RU" b="1" dirty="0"/>
              <a:t>513</a:t>
            </a:r>
            <a:r>
              <a:rPr lang="ru-RU" dirty="0"/>
              <a:t> аномалиям было выделено </a:t>
            </a:r>
            <a:r>
              <a:rPr lang="ru-RU" b="1" dirty="0"/>
              <a:t>30</a:t>
            </a:r>
            <a:r>
              <a:rPr lang="ru-RU" dirty="0"/>
              <a:t> классов:</a:t>
            </a:r>
          </a:p>
          <a:p>
            <a:pPr lvl="1"/>
            <a:r>
              <a:rPr lang="ru-RU" sz="2200" dirty="0"/>
              <a:t>В </a:t>
            </a:r>
            <a:r>
              <a:rPr lang="ru-RU" sz="2200" b="1" dirty="0"/>
              <a:t>25</a:t>
            </a:r>
            <a:r>
              <a:rPr lang="ru-RU" sz="2200" dirty="0"/>
              <a:t> классах присутствовали аномалии по байт-коду</a:t>
            </a:r>
          </a:p>
          <a:p>
            <a:pPr lvl="1"/>
            <a:r>
              <a:rPr lang="ru-RU" sz="2200" dirty="0"/>
              <a:t>В </a:t>
            </a:r>
            <a:r>
              <a:rPr lang="ru-RU" sz="2200" b="1" dirty="0"/>
              <a:t>10</a:t>
            </a:r>
            <a:r>
              <a:rPr lang="ru-RU" sz="2200" dirty="0"/>
              <a:t> классах присутствовали аномалии по </a:t>
            </a:r>
            <a:r>
              <a:rPr lang="en-GB" sz="2200" dirty="0"/>
              <a:t>PSI</a:t>
            </a:r>
          </a:p>
          <a:p>
            <a:pPr lvl="1"/>
            <a:r>
              <a:rPr lang="ru-RU" sz="2200" dirty="0"/>
              <a:t>В </a:t>
            </a:r>
            <a:r>
              <a:rPr lang="ru-RU" sz="2200" b="1" dirty="0"/>
              <a:t>10</a:t>
            </a:r>
            <a:r>
              <a:rPr lang="ru-RU" sz="2200" dirty="0"/>
              <a:t> классах присутствовали аномалии по </a:t>
            </a:r>
            <a:r>
              <a:rPr lang="en-GB" sz="2200" dirty="0"/>
              <a:t>PSI </a:t>
            </a:r>
            <a:r>
              <a:rPr lang="ru-RU" sz="2200" dirty="0"/>
              <a:t>и байт-коду</a:t>
            </a:r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CC149E-2D70-8E4A-B410-71B21575015D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18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03868"/>
            <a:ext cx="9144000" cy="605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Screen Shot 2018-04-22 at 15.16.03.png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6319" y="1476904"/>
            <a:ext cx="195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big and complex </a:t>
            </a:r>
            <a:r>
              <a:rPr lang="en-US" sz="1400" dirty="0" err="1"/>
              <a:t>enums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079042" y="2519855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big code hierarchy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8449" y="1103253"/>
            <a:ext cx="1762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big companion 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593" y="4912011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constants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36" y="1652618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big </a:t>
            </a:r>
            <a:r>
              <a:rPr lang="en-US" sz="1100" dirty="0" err="1"/>
              <a:t>init</a:t>
            </a:r>
            <a:r>
              <a:rPr lang="en-US" sz="1100" dirty="0"/>
              <a:t> method in bytecode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7230" y="5960891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big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4353" y="2603040"/>
            <a:ext cx="3040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multiline strings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28128" y="1982795"/>
            <a:ext cx="1879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big static arrays or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9989" y="4195413"/>
            <a:ext cx="2798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complex or long logical expressions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6254" y="3419705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long calls chain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3751" y="3120437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long enumerations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7517" y="6181226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assignment statements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7110" y="3950351"/>
            <a:ext cx="295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many case in when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9078" y="3496785"/>
            <a:ext cx="2404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many concatenations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6234" y="3766090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consecutive arithmetic expressions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443" y="4897570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delegate properties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53331" y="4670904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function arguments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2224" y="5766033"/>
            <a:ext cx="2041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generic parameters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94052" y="5325392"/>
            <a:ext cx="2969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many if statements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9459" y="4856747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inline functions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17090" y="6396522"/>
            <a:ext cx="1570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literal strings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24885" y="5891783"/>
            <a:ext cx="102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loops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30306" y="5335204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nested structures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55650" y="3940476"/>
            <a:ext cx="2117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not null assertion operators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41606" y="1095548"/>
            <a:ext cx="245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root function definitions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41458" y="1107336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safe calls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65399" y="1978375"/>
            <a:ext cx="4385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many similar call expressions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09419" y="2936931"/>
            <a:ext cx="2620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square bracket annotations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21952" y="4356182"/>
            <a:ext cx="164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many type reified </a:t>
            </a:r>
            <a:r>
              <a:rPr lang="en-US" sz="1100" dirty="0" err="1"/>
              <a:t>params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106502" y="1467608"/>
            <a:ext cx="271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</a:t>
            </a:r>
            <a:r>
              <a:rPr lang="en-US" dirty="0" err="1"/>
              <a:t>var</a:t>
            </a:r>
            <a:r>
              <a:rPr lang="en-US" dirty="0"/>
              <a:t> or fun definitions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71745" y="2461625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calls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70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291956" y="68694"/>
            <a:ext cx="6560087" cy="612643"/>
          </a:xfrm>
        </p:spPr>
        <p:txBody>
          <a:bodyPr/>
          <a:lstStyle/>
          <a:p>
            <a:r>
              <a:rPr lang="en-GB" sz="2800" dirty="0">
                <a:hlinkClick r:id="rId2"/>
              </a:rPr>
              <a:t>http://victor.am</a:t>
            </a:r>
            <a:r>
              <a:rPr lang="en-GB" sz="2800" dirty="0"/>
              <a:t> — </a:t>
            </a:r>
            <a:r>
              <a:rPr lang="ru-RU" sz="2800" dirty="0"/>
              <a:t>список всех аномалий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48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174150"/>
            <a:ext cx="7643814" cy="4503742"/>
          </a:xfrm>
        </p:spPr>
        <p:txBody>
          <a:bodyPr>
            <a:normAutofit/>
          </a:bodyPr>
          <a:lstStyle/>
          <a:p>
            <a:r>
              <a:rPr lang="ru-RU" dirty="0" smtClean="0"/>
              <a:t>Кодовая аномалия </a:t>
            </a:r>
            <a:r>
              <a:rPr lang="ru-RU" dirty="0"/>
              <a:t>— нетипичный по тем или иным меркам код</a:t>
            </a:r>
          </a:p>
          <a:p>
            <a:endParaRPr lang="ru-RU" dirty="0"/>
          </a:p>
          <a:p>
            <a:r>
              <a:rPr lang="ru-RU" dirty="0"/>
              <a:t>Разработчики </a:t>
            </a:r>
            <a:r>
              <a:rPr lang="en-GB" dirty="0"/>
              <a:t>Kotlin </a:t>
            </a:r>
            <a:r>
              <a:rPr lang="ru-RU" dirty="0"/>
              <a:t>хотят видеть экзотические примеры использования </a:t>
            </a:r>
            <a:r>
              <a:rPr lang="ru-RU" dirty="0" smtClean="0"/>
              <a:t>языка (аномалии)</a:t>
            </a:r>
          </a:p>
          <a:p>
            <a:endParaRPr lang="ru-RU" dirty="0"/>
          </a:p>
          <a:p>
            <a:r>
              <a:rPr lang="ru-RU" dirty="0" smtClean="0"/>
              <a:t>По их мнению, такие примеры помогут отслеживать производительность компилятора и выявить проблемы в </a:t>
            </a:r>
            <a:r>
              <a:rPr lang="ru-RU" dirty="0" err="1" smtClean="0"/>
              <a:t>кодогенерации</a:t>
            </a:r>
            <a:r>
              <a:rPr lang="ru-RU" dirty="0" smtClean="0"/>
              <a:t> или оптимизациях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Сбор экспертных оценок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171856"/>
            <a:ext cx="8613428" cy="4394171"/>
          </a:xfrm>
        </p:spPr>
        <p:txBody>
          <a:bodyPr>
            <a:normAutofit/>
          </a:bodyPr>
          <a:lstStyle/>
          <a:p>
            <a:r>
              <a:rPr lang="ru-RU" sz="1800" dirty="0"/>
              <a:t>Была разработана функциональность на веб-сайте для оценивания классов и аномалий разработчиками </a:t>
            </a:r>
            <a:r>
              <a:rPr lang="en-GB" sz="1800" dirty="0"/>
              <a:t>Kotlin</a:t>
            </a:r>
            <a:endParaRPr lang="ru-RU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7930A92-0BCD-F54B-BA3C-955AD22C7A09}"/>
              </a:ext>
            </a:extLst>
          </p:cNvPr>
          <p:cNvSpPr txBox="1">
            <a:spLocks/>
          </p:cNvSpPr>
          <p:nvPr/>
        </p:nvSpPr>
        <p:spPr>
          <a:xfrm>
            <a:off x="5988596" y="2996789"/>
            <a:ext cx="3452599" cy="207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Среднее по классам — </a:t>
            </a:r>
            <a:r>
              <a:rPr lang="ru-RU" sz="1400" b="1" dirty="0"/>
              <a:t>2</a:t>
            </a:r>
            <a:r>
              <a:rPr lang="en-GB" sz="1400" b="1" dirty="0"/>
              <a:t>.462</a:t>
            </a:r>
            <a:endParaRPr lang="ru-RU" sz="1400" b="1" dirty="0"/>
          </a:p>
          <a:p>
            <a:r>
              <a:rPr lang="ru-RU" sz="1400" dirty="0"/>
              <a:t>Среднее по аномалиям — </a:t>
            </a:r>
            <a:r>
              <a:rPr lang="ru-RU" sz="1400" b="1" dirty="0"/>
              <a:t>2</a:t>
            </a:r>
            <a:r>
              <a:rPr lang="en-GB" sz="1400" b="1" dirty="0"/>
              <a:t>.786</a:t>
            </a:r>
          </a:p>
          <a:p>
            <a:pPr lvl="1"/>
            <a:r>
              <a:rPr lang="ru-RU" sz="1400" dirty="0"/>
              <a:t>По </a:t>
            </a:r>
            <a:r>
              <a:rPr lang="en-GB" sz="1400" dirty="0"/>
              <a:t>PSI — </a:t>
            </a:r>
            <a:r>
              <a:rPr lang="en-GB" sz="1400" b="1" dirty="0"/>
              <a:t>3.083</a:t>
            </a:r>
          </a:p>
          <a:p>
            <a:pPr lvl="1"/>
            <a:r>
              <a:rPr lang="ru-RU" sz="1400" dirty="0"/>
              <a:t>По байт-коду — </a:t>
            </a:r>
            <a:r>
              <a:rPr lang="en-GB" sz="1400" b="1" dirty="0"/>
              <a:t>2.527</a:t>
            </a:r>
            <a:endParaRPr lang="ru-RU" sz="1400" b="1" dirty="0"/>
          </a:p>
          <a:p>
            <a:endParaRPr lang="ru-RU" sz="1400" b="1" dirty="0"/>
          </a:p>
          <a:p>
            <a:r>
              <a:rPr lang="ru-RU" sz="1400" b="1" dirty="0"/>
              <a:t>12</a:t>
            </a:r>
            <a:r>
              <a:rPr lang="ru-RU" sz="1400" dirty="0"/>
              <a:t> классов с оценками 4 и 5</a:t>
            </a:r>
          </a:p>
          <a:p>
            <a:r>
              <a:rPr lang="ru-RU" sz="1400" b="1" dirty="0"/>
              <a:t>34</a:t>
            </a:r>
            <a:r>
              <a:rPr lang="ru-RU" sz="1400" dirty="0"/>
              <a:t> аномалии с оценками 4 и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B59E91E-6671-A940-B42D-709E2B88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" y="3048463"/>
            <a:ext cx="5752298" cy="36940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C8EED35-B721-1F47-940A-1D55C5B30AF4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ru-RU" sz="24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6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63878" cy="687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5833D4-413E-7F43-BB0F-3482EFD0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9" y="1661749"/>
            <a:ext cx="9144000" cy="4535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68B4E1-A12E-8946-9C15-FD10A5BAEC74}"/>
              </a:ext>
            </a:extLst>
          </p:cNvPr>
          <p:cNvSpPr txBox="1"/>
          <p:nvPr/>
        </p:nvSpPr>
        <p:spPr>
          <a:xfrm>
            <a:off x="1813937" y="385344"/>
            <a:ext cx="5536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Пример аномалии из класса </a:t>
            </a:r>
            <a:r>
              <a:rPr lang="en-US" b="1" dirty="0"/>
              <a:t>Many generic parameters</a:t>
            </a:r>
            <a:endParaRPr lang="ru-RU" b="1" dirty="0"/>
          </a:p>
          <a:p>
            <a:pPr algn="ctr"/>
            <a:r>
              <a:rPr lang="ru-RU" b="1" dirty="0"/>
              <a:t>по дереву разбора с оценкой 5</a:t>
            </a:r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63878" cy="6877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CEA4A8-C4E7-0C4F-B9B9-ACF9CBEB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29" y="722564"/>
            <a:ext cx="5081715" cy="60873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3F03D70-4D16-2047-BE6D-2728063F7F1E}"/>
              </a:ext>
            </a:extLst>
          </p:cNvPr>
          <p:cNvSpPr/>
          <p:nvPr/>
        </p:nvSpPr>
        <p:spPr>
          <a:xfrm>
            <a:off x="221383" y="177180"/>
            <a:ext cx="9163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Пример аномалии из класса </a:t>
            </a:r>
            <a:r>
              <a:rPr lang="en-US" b="1" dirty="0"/>
              <a:t>Long enumerations</a:t>
            </a:r>
            <a:r>
              <a:rPr lang="ru-RU" b="1" dirty="0"/>
              <a:t> по дереву разбора с оценкой 5</a:t>
            </a:r>
          </a:p>
        </p:txBody>
      </p:sp>
    </p:spTree>
    <p:extLst>
      <p:ext uri="{BB962C8B-B14F-4D97-AF65-F5344CB8AC3E}">
        <p14:creationId xmlns:p14="http://schemas.microsoft.com/office/powerpoint/2010/main" val="155170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434488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Формирование условных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613428" cy="4394171"/>
          </a:xfrm>
        </p:spPr>
        <p:txBody>
          <a:bodyPr>
            <a:normAutofit/>
          </a:bodyPr>
          <a:lstStyle/>
          <a:p>
            <a:r>
              <a:rPr lang="ru-RU" dirty="0"/>
              <a:t>Всем аномалиям по байт-коду были сопоставлены «степени </a:t>
            </a:r>
            <a:r>
              <a:rPr lang="ru-RU" dirty="0" err="1"/>
              <a:t>аномальности</a:t>
            </a:r>
            <a:r>
              <a:rPr lang="ru-RU" dirty="0"/>
              <a:t>» по </a:t>
            </a:r>
            <a:r>
              <a:rPr lang="en-GB" dirty="0"/>
              <a:t>PSI</a:t>
            </a:r>
            <a:r>
              <a:rPr lang="ru-RU" dirty="0"/>
              <a:t> и наоборот</a:t>
            </a:r>
          </a:p>
          <a:p>
            <a:endParaRPr lang="ru-RU" dirty="0"/>
          </a:p>
          <a:p>
            <a:r>
              <a:rPr lang="ru-RU" dirty="0"/>
              <a:t>Были вычислены разности «степеней </a:t>
            </a:r>
            <a:r>
              <a:rPr lang="ru-RU" dirty="0" err="1"/>
              <a:t>аномальности</a:t>
            </a:r>
            <a:r>
              <a:rPr lang="ru-RU" dirty="0"/>
              <a:t>» и получен отсортированный по ним список</a:t>
            </a:r>
          </a:p>
          <a:p>
            <a:endParaRPr lang="ru-RU" dirty="0"/>
          </a:p>
          <a:p>
            <a:r>
              <a:rPr lang="ru-RU" sz="2200" dirty="0"/>
              <a:t>Как условные аномалии были помечены примеры с отклонением от СКО/4 («голова» и «хвост» списков):</a:t>
            </a:r>
          </a:p>
          <a:p>
            <a:pPr lvl="1"/>
            <a:r>
              <a:rPr lang="ru-RU" sz="2200" b="1" dirty="0"/>
              <a:t>6</a:t>
            </a:r>
            <a:r>
              <a:rPr lang="ru-RU" sz="2200" dirty="0"/>
              <a:t> условных аномалий по байт-коду</a:t>
            </a:r>
          </a:p>
          <a:p>
            <a:pPr lvl="1"/>
            <a:r>
              <a:rPr lang="ru-RU" sz="2200" b="1" dirty="0"/>
              <a:t>32</a:t>
            </a:r>
            <a:r>
              <a:rPr lang="ru-RU" sz="2200" dirty="0"/>
              <a:t> условных аномалии по </a:t>
            </a:r>
            <a:r>
              <a:rPr lang="en-GB" sz="2200" dirty="0"/>
              <a:t>PSI</a:t>
            </a:r>
            <a:endParaRPr lang="ru-RU" sz="2200" dirty="0"/>
          </a:p>
          <a:p>
            <a:pPr lvl="1"/>
            <a:endParaRPr lang="ru-RU" sz="2200" dirty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DDCDC7-6603-BE4A-A26B-57908C74335E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ru-RU" sz="24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77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63250" cy="687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4320789" y="3161059"/>
            <a:ext cx="502417" cy="63053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55" y="770689"/>
            <a:ext cx="4607486" cy="2357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55" y="3858557"/>
            <a:ext cx="6148796" cy="28210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9407292-7F99-B645-BB10-C230E3F947D3}"/>
              </a:ext>
            </a:extLst>
          </p:cNvPr>
          <p:cNvSpPr/>
          <p:nvPr/>
        </p:nvSpPr>
        <p:spPr>
          <a:xfrm>
            <a:off x="1282086" y="146072"/>
            <a:ext cx="6579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Пример условной аномалии по байт-коду 1</a:t>
            </a:r>
          </a:p>
        </p:txBody>
      </p:sp>
    </p:spTree>
    <p:extLst>
      <p:ext uri="{BB962C8B-B14F-4D97-AF65-F5344CB8AC3E}">
        <p14:creationId xmlns:p14="http://schemas.microsoft.com/office/powerpoint/2010/main" val="301298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Планы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7567583" cy="477600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Автоматическая классификация аномалий, фокус на обнаружение новых классов</a:t>
            </a:r>
          </a:p>
          <a:p>
            <a:endParaRPr lang="ru-RU" dirty="0"/>
          </a:p>
          <a:p>
            <a:r>
              <a:rPr lang="ru-RU" dirty="0"/>
              <a:t>Проведение экспериментов с оценкой влияния привнесенных в язык </a:t>
            </a:r>
            <a:r>
              <a:rPr lang="ru-RU" dirty="0" err="1"/>
              <a:t>фич</a:t>
            </a:r>
            <a:r>
              <a:rPr lang="ru-RU" dirty="0"/>
              <a:t> (с перспективной разработки тестов на такой системе)</a:t>
            </a:r>
            <a:endParaRPr lang="en-GB" dirty="0"/>
          </a:p>
          <a:p>
            <a:endParaRPr lang="en-GB" dirty="0"/>
          </a:p>
          <a:p>
            <a:r>
              <a:rPr lang="ru-RU" dirty="0"/>
              <a:t>Проведение экспериментов по отслеживанию эффективности оптимизаций компилятора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Проведение экспериментов с анализом не расстояний между векторами, а векторов разностей (и с классификацией после через </a:t>
            </a:r>
            <a:r>
              <a:rPr lang="en-GB" dirty="0" err="1"/>
              <a:t>DBScan</a:t>
            </a:r>
            <a:r>
              <a:rPr lang="ru-RU" dirty="0"/>
              <a:t>), и попробовать выявлять происхождение аномалий (</a:t>
            </a:r>
            <a:r>
              <a:rPr lang="en-GB" dirty="0"/>
              <a:t>n-</a:t>
            </a:r>
            <a:r>
              <a:rPr lang="ru-RU" dirty="0"/>
              <a:t>граммы)</a:t>
            </a:r>
          </a:p>
          <a:p>
            <a:endParaRPr lang="ru-RU" dirty="0"/>
          </a:p>
          <a:p>
            <a:r>
              <a:rPr lang="ru-RU" dirty="0"/>
              <a:t>Проведение аналогичного исследования</a:t>
            </a:r>
          </a:p>
          <a:p>
            <a:pPr marL="0" indent="0">
              <a:buNone/>
            </a:pPr>
            <a:r>
              <a:rPr lang="ru-RU" dirty="0"/>
              <a:t>      в </a:t>
            </a:r>
            <a:r>
              <a:rPr lang="en-GB" dirty="0"/>
              <a:t>Kotlin/Native</a:t>
            </a:r>
            <a:r>
              <a:rPr lang="ru-RU" dirty="0"/>
              <a:t>, </a:t>
            </a:r>
            <a:r>
              <a:rPr lang="en-GB" dirty="0"/>
              <a:t>Kotlin/JS</a:t>
            </a:r>
            <a:r>
              <a:rPr lang="ru-RU" dirty="0"/>
              <a:t> и на </a:t>
            </a:r>
            <a:r>
              <a:rPr lang="en-GB" dirty="0"/>
              <a:t>IR</a:t>
            </a:r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D63998-066D-7147-AA82-8394A27C5ACB}"/>
              </a:ext>
            </a:extLst>
          </p:cNvPr>
          <p:cNvSpPr txBox="1"/>
          <p:nvPr/>
        </p:nvSpPr>
        <p:spPr>
          <a:xfrm>
            <a:off x="7776448" y="550988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ru-RU" sz="2400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938"/>
            <a:ext cx="8229600" cy="208096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Петухов Виктор</a:t>
            </a:r>
          </a:p>
          <a:p>
            <a:pPr>
              <a:lnSpc>
                <a:spcPct val="150000"/>
              </a:lnSpc>
            </a:pPr>
            <a:r>
              <a:rPr lang="ru-RU" dirty="0"/>
              <a:t>Кафедра Компьютерных технологий</a:t>
            </a:r>
          </a:p>
          <a:p>
            <a:pPr>
              <a:lnSpc>
                <a:spcPct val="150000"/>
              </a:lnSpc>
            </a:pPr>
            <a:r>
              <a:rPr lang="ru-RU" dirty="0"/>
              <a:t>Университет ИТМО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i@victor.am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GB" dirty="0">
                <a:hlinkClick r:id="rId3"/>
              </a:rPr>
              <a:t>http://victor.am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1371600" y="6132447"/>
            <a:ext cx="6400800" cy="3047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Санкт-Петербург, 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Объекты анализа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1"/>
            <a:ext cx="8368145" cy="376944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PSI </a:t>
            </a:r>
            <a:r>
              <a:rPr lang="ru-RU" dirty="0"/>
              <a:t>дерево разбора </a:t>
            </a:r>
            <a:r>
              <a:rPr lang="en-GB" dirty="0"/>
              <a:t>Kotlin-</a:t>
            </a:r>
            <a:r>
              <a:rPr lang="ru-RU" dirty="0"/>
              <a:t>кода</a:t>
            </a:r>
          </a:p>
          <a:p>
            <a:endParaRPr lang="ru-RU" dirty="0"/>
          </a:p>
          <a:p>
            <a:r>
              <a:rPr lang="en-GB" dirty="0"/>
              <a:t>JVM </a:t>
            </a:r>
            <a:r>
              <a:rPr lang="ru-RU" dirty="0"/>
              <a:t>байт-код (</a:t>
            </a:r>
            <a:r>
              <a:rPr lang="en-GB" dirty="0"/>
              <a:t>from Kotlin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JVM back-end IR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(разрабатывается)</a:t>
            </a:r>
          </a:p>
          <a:p>
            <a:pPr marL="0" indent="0">
              <a:buNone/>
            </a:pP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Kotlin/Native IR 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уже есть, можно пробовать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LLVM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-код (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from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Kotlin,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можно пробовать)</a:t>
            </a: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Javascript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from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Kotlin,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можно пробовать)</a:t>
            </a: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B85CBC-DFEE-0C4A-B1F4-23CAE708A6B3}"/>
              </a:ext>
            </a:extLst>
          </p:cNvPr>
          <p:cNvSpPr txBox="1"/>
          <p:nvPr/>
        </p:nvSpPr>
        <p:spPr>
          <a:xfrm>
            <a:off x="457199" y="6426386"/>
            <a:ext cx="4372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PSI </a:t>
            </a:r>
            <a:r>
              <a:rPr lang="ru-RU" sz="1400" dirty="0"/>
              <a:t>дерево </a:t>
            </a:r>
            <a:r>
              <a:rPr lang="en-GB" sz="1400" dirty="0"/>
              <a:t>— </a:t>
            </a:r>
            <a:r>
              <a:rPr lang="ru-RU" sz="1400" dirty="0"/>
              <a:t>конкретное синтаксическое дерево </a:t>
            </a:r>
            <a:r>
              <a:rPr lang="en-GB" sz="1400" dirty="0"/>
              <a:t>(CST)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C5BB97-4718-144B-A693-C94A49AF7258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7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613239" cy="827311"/>
          </a:xfrm>
        </p:spPr>
        <p:txBody>
          <a:bodyPr/>
          <a:lstStyle/>
          <a:p>
            <a:r>
              <a:rPr lang="ru-RU" dirty="0"/>
              <a:t>Потенциальная польза аномалий на </a:t>
            </a:r>
            <a:r>
              <a:rPr lang="en-GB" dirty="0"/>
              <a:t>PSI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/>
          </a:bodyPr>
          <a:lstStyle/>
          <a:p>
            <a:r>
              <a:rPr lang="ru-RU" dirty="0" smtClean="0"/>
              <a:t>На </a:t>
            </a:r>
            <a:r>
              <a:rPr lang="ru-RU" dirty="0"/>
              <a:t>таком коде компилятор языка либо не изучен, либо малоизучен </a:t>
            </a:r>
            <a:r>
              <a:rPr lang="en-GB" dirty="0"/>
              <a:t>=&gt; </a:t>
            </a:r>
            <a:r>
              <a:rPr lang="ru-RU" dirty="0"/>
              <a:t>можно использовать аномалии как тесты компилятора (например, на производительность</a:t>
            </a:r>
            <a:r>
              <a:rPr lang="ru-RU" dirty="0" smtClean="0"/>
              <a:t>)</a:t>
            </a:r>
          </a:p>
          <a:p>
            <a:endParaRPr lang="ru-RU" dirty="0"/>
          </a:p>
          <a:p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Можно смотреть на решаемую задачу и делать выводы о недостатках в дизайне языка, о надобности разработки новых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конструкций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231AB59-B5EB-FA48-B0E1-40514C57FCB4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3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340436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Потенциальная польза аномалий на байт-коде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529823"/>
          </a:xfrm>
        </p:spPr>
        <p:txBody>
          <a:bodyPr>
            <a:normAutofit/>
          </a:bodyPr>
          <a:lstStyle/>
          <a:p>
            <a:r>
              <a:rPr lang="ru-RU" dirty="0"/>
              <a:t>Польза в составе условных аномалий</a:t>
            </a:r>
          </a:p>
          <a:p>
            <a:endParaRPr lang="ru-RU" dirty="0"/>
          </a:p>
          <a:p>
            <a:r>
              <a:rPr lang="ru-RU" dirty="0"/>
              <a:t>Условная аномалия — аномалия на байт-коде, но не аномалия на </a:t>
            </a:r>
            <a:r>
              <a:rPr lang="en-GB" dirty="0"/>
              <a:t>PSI, </a:t>
            </a:r>
            <a:r>
              <a:rPr lang="ru-RU" dirty="0"/>
              <a:t>и наоборот</a:t>
            </a:r>
          </a:p>
          <a:p>
            <a:endParaRPr lang="ru-RU" dirty="0"/>
          </a:p>
          <a:p>
            <a:r>
              <a:rPr lang="ru-RU" dirty="0"/>
              <a:t>Можно пробовать давать оценку работе </a:t>
            </a:r>
            <a:r>
              <a:rPr lang="ru-RU" dirty="0" err="1"/>
              <a:t>кодогенератора</a:t>
            </a:r>
            <a:r>
              <a:rPr lang="ru-RU" dirty="0"/>
              <a:t> и оптимизаций компилятора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37BD07-BD5D-A84B-B908-00FF234C1A18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2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613239" cy="827311"/>
          </a:xfrm>
        </p:spPr>
        <p:txBody>
          <a:bodyPr>
            <a:noAutofit/>
          </a:bodyPr>
          <a:lstStyle/>
          <a:p>
            <a:r>
              <a:rPr lang="ru-RU" sz="2400" dirty="0"/>
              <a:t>Потенциальная польза условных аномалий по байт-коду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6957391" cy="4360859"/>
          </a:xfrm>
        </p:spPr>
        <p:txBody>
          <a:bodyPr>
            <a:normAutofit lnSpcReduction="10000"/>
          </a:bodyPr>
          <a:lstStyle/>
          <a:p>
            <a:r>
              <a:rPr lang="ru-RU" u="sng" dirty="0"/>
              <a:t>Негативный случай:</a:t>
            </a:r>
            <a:r>
              <a:rPr lang="ru-RU" dirty="0"/>
              <a:t> Было сгенерировано больше байт-кода, чем ожидалось</a:t>
            </a:r>
          </a:p>
          <a:p>
            <a:pPr lvl="1"/>
            <a:r>
              <a:rPr lang="ru-RU" dirty="0"/>
              <a:t>Возможные проблемы в </a:t>
            </a:r>
            <a:r>
              <a:rPr lang="ru-RU" dirty="0" err="1"/>
              <a:t>кодогенерации</a:t>
            </a:r>
            <a:endParaRPr lang="ru-RU" dirty="0"/>
          </a:p>
          <a:p>
            <a:pPr lvl="1"/>
            <a:endParaRPr lang="ru-RU" dirty="0"/>
          </a:p>
          <a:p>
            <a:r>
              <a:rPr lang="ru-RU" u="sng" dirty="0"/>
              <a:t>Позитивный случай</a:t>
            </a:r>
            <a:r>
              <a:rPr lang="en-GB" u="sng" dirty="0"/>
              <a:t>:</a:t>
            </a:r>
            <a:r>
              <a:rPr lang="en-GB" dirty="0"/>
              <a:t> </a:t>
            </a:r>
            <a:r>
              <a:rPr lang="ru-RU" dirty="0"/>
              <a:t>Удачная реализация некоторой конструкции языка</a:t>
            </a:r>
          </a:p>
          <a:p>
            <a:pPr lvl="1"/>
            <a:r>
              <a:rPr lang="ru-RU" dirty="0"/>
              <a:t>Для большого кол-ва низкоуровневых действий удалось придумать элегантную конструкцию в языке</a:t>
            </a:r>
          </a:p>
          <a:p>
            <a:pPr lvl="1"/>
            <a:r>
              <a:rPr lang="ru-RU" dirty="0"/>
              <a:t>Тоже интересно смотреть: можно перенять опыт реализации таких </a:t>
            </a:r>
            <a:r>
              <a:rPr lang="ru-RU" dirty="0" smtClean="0"/>
              <a:t>конструкций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64B0F1-611D-7242-AEC3-2CD55D5B3D4D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6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8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Autofit/>
          </a:bodyPr>
          <a:lstStyle/>
          <a:p>
            <a:r>
              <a:rPr lang="ru-RU" sz="2400" dirty="0"/>
              <a:t>Потенциальная польза условных аномалий по </a:t>
            </a:r>
            <a:r>
              <a:rPr lang="en-GB" sz="2400" dirty="0"/>
              <a:t>PSI</a:t>
            </a:r>
            <a:endParaRPr lang="ru-RU" sz="2400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7205870" cy="4331416"/>
          </a:xfrm>
        </p:spPr>
        <p:txBody>
          <a:bodyPr>
            <a:normAutofit/>
          </a:bodyPr>
          <a:lstStyle/>
          <a:p>
            <a:r>
              <a:rPr lang="ru-RU" dirty="0"/>
              <a:t>Сложное </a:t>
            </a:r>
            <a:r>
              <a:rPr lang="en-GB" dirty="0"/>
              <a:t>PSI </a:t>
            </a:r>
            <a:r>
              <a:rPr lang="ru-RU" dirty="0"/>
              <a:t>свернулось в простой байт-код</a:t>
            </a:r>
          </a:p>
          <a:p>
            <a:endParaRPr lang="ru-RU" dirty="0"/>
          </a:p>
          <a:p>
            <a:r>
              <a:rPr lang="ru-RU" dirty="0"/>
              <a:t>Вероятно, можно говорить об удачно сработавших оптимизациях компилятора</a:t>
            </a:r>
          </a:p>
          <a:p>
            <a:endParaRPr lang="ru-RU" dirty="0"/>
          </a:p>
          <a:p>
            <a:r>
              <a:rPr lang="ru-RU" dirty="0"/>
              <a:t>Можно пробовать отслеживать эффективность оптимизаций, проводя на таких примерах регрессионное тестирование компилятора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C78655-8FC7-6343-B49C-9B9ED321D26F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6957391" cy="4331416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Аномалию сложно описать в терминах классических алгоритмов, «</a:t>
            </a:r>
            <a:r>
              <a:rPr lang="ru-RU" dirty="0" err="1"/>
              <a:t>нетипичность</a:t>
            </a:r>
            <a:r>
              <a:rPr lang="ru-RU" dirty="0"/>
              <a:t>» может быть выражена в самых разных свойствах</a:t>
            </a:r>
          </a:p>
          <a:p>
            <a:endParaRPr lang="ru-RU" dirty="0"/>
          </a:p>
          <a:p>
            <a:r>
              <a:rPr lang="ru-RU" dirty="0"/>
              <a:t>Будем решать задачу обнаружения аномалий, уже поставленную в </a:t>
            </a:r>
            <a:r>
              <a:rPr lang="ru-RU" dirty="0" smtClean="0"/>
              <a:t>области машинного обучения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Предварительно будем осуществлять </a:t>
            </a:r>
            <a:r>
              <a:rPr lang="ru-RU" dirty="0" smtClean="0"/>
              <a:t>факторизацию исходного </a:t>
            </a:r>
            <a:r>
              <a:rPr lang="ru-RU" dirty="0"/>
              <a:t>и байт-кода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Будем собирать два набора данных: для простых аномалий и условных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038B8B-E7F5-BE41-B368-FDAA33C2224D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8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6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Сбор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7"/>
            <a:ext cx="7941366" cy="253803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GitHub — </a:t>
            </a:r>
            <a:r>
              <a:rPr lang="ru-RU" dirty="0"/>
              <a:t>одно из крупнейших хранилищ открытого </a:t>
            </a:r>
            <a:r>
              <a:rPr lang="en-GB" dirty="0"/>
              <a:t>Kotlin-</a:t>
            </a:r>
            <a:r>
              <a:rPr lang="ru-RU" dirty="0"/>
              <a:t>кода — будем использовать его для сбора кода</a:t>
            </a:r>
          </a:p>
          <a:p>
            <a:endParaRPr lang="ru-RU" dirty="0"/>
          </a:p>
          <a:p>
            <a:r>
              <a:rPr lang="ru-RU" dirty="0"/>
              <a:t>47 тыс. </a:t>
            </a:r>
            <a:r>
              <a:rPr lang="ru-RU" dirty="0" err="1"/>
              <a:t>репозиториев</a:t>
            </a:r>
            <a:r>
              <a:rPr lang="ru-RU" dirty="0"/>
              <a:t> с </a:t>
            </a:r>
            <a:r>
              <a:rPr lang="ru-RU" dirty="0" smtClean="0"/>
              <a:t>основным языком — </a:t>
            </a:r>
            <a:r>
              <a:rPr lang="en-GB" dirty="0" err="1" smtClean="0"/>
              <a:t>Kotlin</a:t>
            </a:r>
            <a:endParaRPr lang="ru-RU" dirty="0"/>
          </a:p>
          <a:p>
            <a:endParaRPr lang="ru-RU" dirty="0"/>
          </a:p>
          <a:p>
            <a:r>
              <a:rPr lang="ru-RU" dirty="0"/>
              <a:t>Байт-код </a:t>
            </a:r>
            <a:r>
              <a:rPr lang="ru-RU" dirty="0" smtClean="0"/>
              <a:t>будем собирать из файлов готовых сборок </a:t>
            </a:r>
            <a:r>
              <a:rPr lang="ru-RU" dirty="0" err="1"/>
              <a:t>репозитория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Результаты: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01D0580-7CDD-FB4A-B39F-7E69461E1546}"/>
              </a:ext>
            </a:extLst>
          </p:cNvPr>
          <p:cNvSpPr/>
          <p:nvPr/>
        </p:nvSpPr>
        <p:spPr>
          <a:xfrm>
            <a:off x="596347" y="4866212"/>
            <a:ext cx="63610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u="sng" dirty="0"/>
              <a:t>Для малого </a:t>
            </a:r>
            <a:r>
              <a:rPr lang="ru-RU" u="sng" dirty="0" err="1"/>
              <a:t>датасета</a:t>
            </a:r>
            <a:r>
              <a:rPr lang="ru-RU" dirty="0"/>
              <a:t>: собрано </a:t>
            </a:r>
            <a:r>
              <a:rPr lang="ru-RU" b="1" dirty="0"/>
              <a:t>40 тыс.</a:t>
            </a:r>
            <a:r>
              <a:rPr lang="ru-RU" dirty="0"/>
              <a:t> файлов с исходных кодом и </a:t>
            </a:r>
            <a:r>
              <a:rPr lang="ru-RU" b="1" dirty="0"/>
              <a:t>8 тыс.</a:t>
            </a:r>
            <a:r>
              <a:rPr lang="ru-RU" dirty="0"/>
              <a:t> файлов с байт-кодом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u="sng" dirty="0"/>
              <a:t>Для большого </a:t>
            </a:r>
            <a:r>
              <a:rPr lang="ru-RU" u="sng" dirty="0" err="1"/>
              <a:t>датасета</a:t>
            </a:r>
            <a:r>
              <a:rPr lang="ru-RU" dirty="0"/>
              <a:t>: собрано </a:t>
            </a:r>
            <a:r>
              <a:rPr lang="ru-RU" b="1" dirty="0"/>
              <a:t>930</a:t>
            </a:r>
            <a:r>
              <a:rPr lang="en-GB" b="1" dirty="0"/>
              <a:t> </a:t>
            </a:r>
            <a:r>
              <a:rPr lang="ru-RU" b="1" dirty="0"/>
              <a:t>тыс.</a:t>
            </a:r>
            <a:r>
              <a:rPr lang="ru-RU" dirty="0"/>
              <a:t> файлов с исходным кодом на </a:t>
            </a:r>
            <a:r>
              <a:rPr lang="en-GB" dirty="0"/>
              <a:t>Kotlin</a:t>
            </a:r>
            <a:r>
              <a:rPr lang="ru-RU" dirty="0"/>
              <a:t> и </a:t>
            </a:r>
            <a:r>
              <a:rPr lang="ru-RU" b="1" dirty="0"/>
              <a:t>63 тыс. </a:t>
            </a:r>
            <a:r>
              <a:rPr lang="ru-RU" dirty="0"/>
              <a:t>файлов с байт-кодом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2B9BA9D-E2B6-2A4F-ACD2-B92699317411}"/>
              </a:ext>
            </a:extLst>
          </p:cNvPr>
          <p:cNvSpPr txBox="1"/>
          <p:nvPr/>
        </p:nvSpPr>
        <p:spPr>
          <a:xfrm>
            <a:off x="7776448" y="5509881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9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ru-RU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229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6022</TotalTime>
  <Words>1536</Words>
  <Application>Microsoft Macintosh PowerPoint</Application>
  <PresentationFormat>Экран (4:3)</PresentationFormat>
  <Paragraphs>255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Calibri</vt:lpstr>
      <vt:lpstr>Verdana</vt:lpstr>
      <vt:lpstr>Arial</vt:lpstr>
      <vt:lpstr>Cover</vt:lpstr>
      <vt:lpstr>1_Cover</vt:lpstr>
      <vt:lpstr>Обнаружение проблем производительности в программах на языке программирования Kotlin с использованием статического анализа кода</vt:lpstr>
      <vt:lpstr>Предметная область</vt:lpstr>
      <vt:lpstr>Объекты анализа</vt:lpstr>
      <vt:lpstr>Потенциальная польза аномалий на PSI</vt:lpstr>
      <vt:lpstr>Потенциальная польза аномалий на байт-коде</vt:lpstr>
      <vt:lpstr>Потенциальная польза условных аномалий по байт-коду</vt:lpstr>
      <vt:lpstr>Потенциальная польза условных аномалий по PSI</vt:lpstr>
      <vt:lpstr>Постановка задачи</vt:lpstr>
      <vt:lpstr>Сбор данных</vt:lpstr>
      <vt:lpstr>Сопоставление исходного кода и байт-кода</vt:lpstr>
      <vt:lpstr>Векторизация кода</vt:lpstr>
      <vt:lpstr>Презентация PowerPoint</vt:lpstr>
      <vt:lpstr>Методы решения задачи обнаружения аномалий</vt:lpstr>
      <vt:lpstr>Автоэнкодер</vt:lpstr>
      <vt:lpstr>Презентация PowerPoint</vt:lpstr>
      <vt:lpstr>Отбор признаков</vt:lpstr>
      <vt:lpstr>Результаты</vt:lpstr>
      <vt:lpstr>Классификация аномалий</vt:lpstr>
      <vt:lpstr>Презентация PowerPoint</vt:lpstr>
      <vt:lpstr>Сбор экспертных оценок</vt:lpstr>
      <vt:lpstr>Презентация PowerPoint</vt:lpstr>
      <vt:lpstr>Презентация PowerPoint</vt:lpstr>
      <vt:lpstr>Формирование условных аномалий</vt:lpstr>
      <vt:lpstr>Презентация PowerPoint</vt:lpstr>
      <vt:lpstr>Планы</vt:lpstr>
      <vt:lpstr>Спасибо за внимание!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пользователь Microsoft Office</cp:lastModifiedBy>
  <cp:revision>679</cp:revision>
  <cp:lastPrinted>2018-05-20T17:43:00Z</cp:lastPrinted>
  <dcterms:created xsi:type="dcterms:W3CDTF">2014-06-27T12:30:22Z</dcterms:created>
  <dcterms:modified xsi:type="dcterms:W3CDTF">2018-05-22T15:28:21Z</dcterms:modified>
</cp:coreProperties>
</file>